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298" r:id="rId4"/>
    <p:sldId id="289" r:id="rId5"/>
    <p:sldId id="290" r:id="rId6"/>
    <p:sldId id="291" r:id="rId7"/>
    <p:sldId id="301" r:id="rId8"/>
    <p:sldId id="302" r:id="rId9"/>
    <p:sldId id="303" r:id="rId10"/>
    <p:sldId id="304" r:id="rId11"/>
    <p:sldId id="305" r:id="rId12"/>
    <p:sldId id="306" r:id="rId13"/>
    <p:sldId id="308" r:id="rId14"/>
    <p:sldId id="299" r:id="rId15"/>
    <p:sldId id="275" r:id="rId16"/>
  </p:sldIdLst>
  <p:sldSz cx="11880850" cy="9001125"/>
  <p:notesSz cx="9866313" cy="6735763"/>
  <p:defaultTextStyle>
    <a:defPPr>
      <a:defRPr lang="de-DE"/>
    </a:defPPr>
    <a:lvl1pPr algn="l" defTabSz="1192213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95313" indent="-138113" algn="l" defTabSz="1192213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92213" indent="-277813" algn="l" defTabSz="1192213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89113" indent="-417513" algn="l" defTabSz="1192213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386013" indent="-557213" algn="l" defTabSz="1192213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a Miznazi" initials="D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34EA2"/>
    <a:srgbClr val="A3A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>
        <p:scale>
          <a:sx n="96" d="100"/>
          <a:sy n="96" d="100"/>
        </p:scale>
        <p:origin x="-144" y="-1128"/>
      </p:cViewPr>
      <p:guideLst>
        <p:guide orient="horz" pos="2835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122"/>
        <p:guide pos="31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3T13:36:02.794" idx="3">
    <p:pos x="10" y="10"/>
    <p:text>You need to add one slide for introducing yourself.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3T13:36:02.794" idx="4">
    <p:pos x="10" y="10"/>
    <p:text>You need to add one slide for introducing yourself.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4C8CE-7573-4BAE-9BFD-65CB6F5C13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D855D-D2CE-45A0-A78E-549DD5B0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0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32A68-399E-4DDF-B718-32BDD69FC21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4825"/>
            <a:ext cx="33353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65A2B-C0D7-4B61-A808-18E0706A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5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2376000"/>
            <a:ext cx="11880850" cy="3889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5" name="Textplatzhalter 13"/>
          <p:cNvSpPr>
            <a:spLocks noGrp="1" noChangeAspect="1"/>
          </p:cNvSpPr>
          <p:nvPr>
            <p:ph type="body" sz="quarter" idx="14"/>
          </p:nvPr>
        </p:nvSpPr>
        <p:spPr>
          <a:xfrm>
            <a:off x="3743999" y="6480000"/>
            <a:ext cx="7416000" cy="17345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193201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1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I Medienfolie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7"/>
          <p:cNvCxnSpPr/>
          <p:nvPr/>
        </p:nvCxnSpPr>
        <p:spPr>
          <a:xfrm>
            <a:off x="-36513" y="781050"/>
            <a:ext cx="11915776" cy="0"/>
          </a:xfrm>
          <a:prstGeom prst="line">
            <a:avLst/>
          </a:prstGeom>
          <a:ln w="10795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8"/>
          <p:cNvCxnSpPr/>
          <p:nvPr/>
        </p:nvCxnSpPr>
        <p:spPr>
          <a:xfrm>
            <a:off x="3600450" y="395288"/>
            <a:ext cx="0" cy="325437"/>
          </a:xfrm>
          <a:prstGeom prst="line">
            <a:avLst/>
          </a:prstGeom>
          <a:ln w="254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3"/>
          <p:cNvSpPr txBox="1">
            <a:spLocks noChangeAspect="1"/>
          </p:cNvSpPr>
          <p:nvPr/>
        </p:nvSpPr>
        <p:spPr>
          <a:xfrm>
            <a:off x="3781425" y="522288"/>
            <a:ext cx="6191250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b="0" kern="1600" spc="-30" baseline="0">
                <a:solidFill>
                  <a:srgbClr val="A3AEB5"/>
                </a:solidFill>
                <a:latin typeface="Myriad Pro" pitchFamily="34" charset="0"/>
                <a:ea typeface="+mn-ea"/>
                <a:cs typeface="+mn-cs"/>
              </a:defRPr>
            </a:lvl1pPr>
            <a:lvl2pPr marL="969475" indent="-372875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15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1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47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13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79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45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1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Name der Abteilung oder  Kommission</a:t>
            </a:r>
            <a:endParaRPr lang="de-DE" dirty="0"/>
          </a:p>
        </p:txBody>
      </p:sp>
      <p:pic>
        <p:nvPicPr>
          <p:cNvPr id="7" name="Grafik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179388"/>
            <a:ext cx="7556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11"/>
          <p:cNvCxnSpPr/>
          <p:nvPr/>
        </p:nvCxnSpPr>
        <p:spPr>
          <a:xfrm>
            <a:off x="-34925" y="8459788"/>
            <a:ext cx="11915775" cy="0"/>
          </a:xfrm>
          <a:prstGeom prst="line">
            <a:avLst/>
          </a:prstGeom>
          <a:ln w="10795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2"/>
          <p:cNvCxnSpPr/>
          <p:nvPr/>
        </p:nvCxnSpPr>
        <p:spPr>
          <a:xfrm>
            <a:off x="3600450" y="8532813"/>
            <a:ext cx="0" cy="323850"/>
          </a:xfrm>
          <a:prstGeom prst="line">
            <a:avLst/>
          </a:prstGeom>
          <a:ln w="254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3"/>
          <p:cNvSpPr txBox="1">
            <a:spLocks noChangeAspect="1"/>
          </p:cNvSpPr>
          <p:nvPr/>
        </p:nvSpPr>
        <p:spPr>
          <a:xfrm>
            <a:off x="3762375" y="8567738"/>
            <a:ext cx="7342188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b="0" kern="1600" spc="-30" baseline="0">
                <a:solidFill>
                  <a:srgbClr val="A3AEB5"/>
                </a:solidFill>
                <a:latin typeface="Myriad Pro" pitchFamily="34" charset="0"/>
                <a:ea typeface="+mn-ea"/>
                <a:cs typeface="+mn-cs"/>
              </a:defRPr>
            </a:lvl1pPr>
            <a:lvl2pPr marL="969475" indent="-372875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15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1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47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13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79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45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1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Vortragsthema / Veranstaltungsort / Datum (optional)</a:t>
            </a:r>
            <a:endParaRPr lang="de-DE" dirty="0"/>
          </a:p>
        </p:txBody>
      </p:sp>
      <p:sp>
        <p:nvSpPr>
          <p:cNvPr id="11" name="Textfeld 15"/>
          <p:cNvSpPr txBox="1"/>
          <p:nvPr/>
        </p:nvSpPr>
        <p:spPr>
          <a:xfrm>
            <a:off x="720725" y="522288"/>
            <a:ext cx="2774950" cy="276225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 defTabSz="11932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spc="-30" dirty="0">
                <a:solidFill>
                  <a:srgbClr val="034EA2"/>
                </a:solidFill>
                <a:latin typeface="Myriad Pro" pitchFamily="34" charset="0"/>
                <a:cs typeface="Myriad Hebrew" pitchFamily="50" charset="-79"/>
              </a:rPr>
              <a:t>Deutsches Archäologisches Institut</a:t>
            </a:r>
          </a:p>
        </p:txBody>
      </p:sp>
      <p:cxnSp>
        <p:nvCxnSpPr>
          <p:cNvPr id="12" name="Gerade Verbindung 8"/>
          <p:cNvCxnSpPr/>
          <p:nvPr userDrawn="1"/>
        </p:nvCxnSpPr>
        <p:spPr>
          <a:xfrm>
            <a:off x="-180975" y="8459788"/>
            <a:ext cx="12674600" cy="0"/>
          </a:xfrm>
          <a:prstGeom prst="line">
            <a:avLst/>
          </a:prstGeom>
          <a:ln w="11430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3"/>
          <p:cNvSpPr>
            <a:spLocks noGrp="1" noChangeAspect="1"/>
          </p:cNvSpPr>
          <p:nvPr>
            <p:ph type="body" sz="quarter" idx="14"/>
          </p:nvPr>
        </p:nvSpPr>
        <p:spPr>
          <a:xfrm>
            <a:off x="3743999" y="7164000"/>
            <a:ext cx="7416000" cy="115845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5"/>
          </p:nvPr>
        </p:nvSpPr>
        <p:spPr>
          <a:xfrm>
            <a:off x="720000" y="1331913"/>
            <a:ext cx="10440000" cy="5616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I 1 Bild + 1 Bildunterschrí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7"/>
          <p:cNvCxnSpPr/>
          <p:nvPr/>
        </p:nvCxnSpPr>
        <p:spPr>
          <a:xfrm>
            <a:off x="-36513" y="781050"/>
            <a:ext cx="11915776" cy="0"/>
          </a:xfrm>
          <a:prstGeom prst="line">
            <a:avLst/>
          </a:prstGeom>
          <a:ln w="10795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8"/>
          <p:cNvCxnSpPr/>
          <p:nvPr/>
        </p:nvCxnSpPr>
        <p:spPr>
          <a:xfrm>
            <a:off x="3600450" y="395288"/>
            <a:ext cx="0" cy="325437"/>
          </a:xfrm>
          <a:prstGeom prst="line">
            <a:avLst/>
          </a:prstGeom>
          <a:ln w="254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3"/>
          <p:cNvSpPr txBox="1">
            <a:spLocks noChangeAspect="1"/>
          </p:cNvSpPr>
          <p:nvPr/>
        </p:nvSpPr>
        <p:spPr>
          <a:xfrm>
            <a:off x="3781425" y="522288"/>
            <a:ext cx="6191250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b="0" kern="1600" spc="-30" baseline="0">
                <a:solidFill>
                  <a:srgbClr val="A3AEB5"/>
                </a:solidFill>
                <a:latin typeface="Myriad Pro" pitchFamily="34" charset="0"/>
                <a:ea typeface="+mn-ea"/>
                <a:cs typeface="+mn-cs"/>
              </a:defRPr>
            </a:lvl1pPr>
            <a:lvl2pPr marL="969475" indent="-372875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15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1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47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13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79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45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1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500" dirty="0" smtClean="0">
                <a:solidFill>
                  <a:schemeClr val="bg1"/>
                </a:solidFill>
                <a:latin typeface="Myriad Pro" pitchFamily="34" charset="0"/>
              </a:rPr>
              <a:t>Abteilung Istanbul</a:t>
            </a:r>
            <a:endParaRPr lang="de-DE" sz="15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Grafik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179388"/>
            <a:ext cx="7556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11"/>
          <p:cNvCxnSpPr/>
          <p:nvPr/>
        </p:nvCxnSpPr>
        <p:spPr>
          <a:xfrm>
            <a:off x="-34925" y="8459788"/>
            <a:ext cx="11915775" cy="0"/>
          </a:xfrm>
          <a:prstGeom prst="line">
            <a:avLst/>
          </a:prstGeom>
          <a:ln w="10795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2"/>
          <p:cNvCxnSpPr/>
          <p:nvPr/>
        </p:nvCxnSpPr>
        <p:spPr>
          <a:xfrm>
            <a:off x="3600450" y="8532813"/>
            <a:ext cx="0" cy="323850"/>
          </a:xfrm>
          <a:prstGeom prst="line">
            <a:avLst/>
          </a:prstGeom>
          <a:ln w="254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3"/>
          <p:cNvSpPr txBox="1">
            <a:spLocks noChangeAspect="1"/>
          </p:cNvSpPr>
          <p:nvPr/>
        </p:nvSpPr>
        <p:spPr>
          <a:xfrm>
            <a:off x="3762375" y="8567738"/>
            <a:ext cx="7342188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b="0" kern="1600" spc="-30" baseline="0">
                <a:solidFill>
                  <a:srgbClr val="A3AEB5"/>
                </a:solidFill>
                <a:latin typeface="Myriad Pro" pitchFamily="34" charset="0"/>
                <a:ea typeface="+mn-ea"/>
                <a:cs typeface="+mn-cs"/>
              </a:defRPr>
            </a:lvl1pPr>
            <a:lvl2pPr marL="969475" indent="-372875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15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1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47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13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79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45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1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Diana</a:t>
            </a:r>
            <a:r>
              <a:rPr lang="de-DE" baseline="0" dirty="0" smtClean="0"/>
              <a:t> Miznazi</a:t>
            </a:r>
            <a:r>
              <a:rPr lang="de-DE" dirty="0" smtClean="0"/>
              <a:t>/ 29/03/2017</a:t>
            </a:r>
            <a:endParaRPr lang="de-DE" dirty="0"/>
          </a:p>
        </p:txBody>
      </p:sp>
      <p:sp>
        <p:nvSpPr>
          <p:cNvPr id="12" name="Textfeld 15"/>
          <p:cNvSpPr txBox="1"/>
          <p:nvPr/>
        </p:nvSpPr>
        <p:spPr>
          <a:xfrm>
            <a:off x="720725" y="522288"/>
            <a:ext cx="2774950" cy="276225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 defTabSz="11932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spc="-30" dirty="0">
                <a:solidFill>
                  <a:srgbClr val="034EA2"/>
                </a:solidFill>
                <a:latin typeface="Myriad Pro" pitchFamily="34" charset="0"/>
                <a:cs typeface="Myriad Hebrew" pitchFamily="50" charset="-79"/>
              </a:rPr>
              <a:t>Deutsches Archäologisches Institut</a:t>
            </a:r>
          </a:p>
        </p:txBody>
      </p:sp>
      <p:cxnSp>
        <p:nvCxnSpPr>
          <p:cNvPr id="14" name="Gerade Verbindung 8"/>
          <p:cNvCxnSpPr/>
          <p:nvPr userDrawn="1"/>
        </p:nvCxnSpPr>
        <p:spPr>
          <a:xfrm>
            <a:off x="-180975" y="8459788"/>
            <a:ext cx="12674600" cy="0"/>
          </a:xfrm>
          <a:prstGeom prst="line">
            <a:avLst/>
          </a:prstGeom>
          <a:ln w="11430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20000" y="1332000"/>
            <a:ext cx="10440000" cy="561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13" name="Textplatzhalter 13"/>
          <p:cNvSpPr>
            <a:spLocks noGrp="1" noChangeAspect="1"/>
          </p:cNvSpPr>
          <p:nvPr>
            <p:ph type="body" sz="quarter" idx="14"/>
          </p:nvPr>
        </p:nvSpPr>
        <p:spPr>
          <a:xfrm>
            <a:off x="3743999" y="7164000"/>
            <a:ext cx="7416000" cy="1158453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I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7"/>
          <p:cNvCxnSpPr/>
          <p:nvPr/>
        </p:nvCxnSpPr>
        <p:spPr>
          <a:xfrm>
            <a:off x="-36513" y="781050"/>
            <a:ext cx="11915776" cy="0"/>
          </a:xfrm>
          <a:prstGeom prst="line">
            <a:avLst/>
          </a:prstGeom>
          <a:ln w="10795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8"/>
          <p:cNvCxnSpPr/>
          <p:nvPr/>
        </p:nvCxnSpPr>
        <p:spPr>
          <a:xfrm>
            <a:off x="3600450" y="395288"/>
            <a:ext cx="0" cy="325437"/>
          </a:xfrm>
          <a:prstGeom prst="line">
            <a:avLst/>
          </a:prstGeom>
          <a:ln w="254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3"/>
          <p:cNvSpPr txBox="1">
            <a:spLocks noChangeAspect="1"/>
          </p:cNvSpPr>
          <p:nvPr/>
        </p:nvSpPr>
        <p:spPr>
          <a:xfrm>
            <a:off x="3781425" y="522288"/>
            <a:ext cx="6191250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b="0" kern="1600" spc="-30" baseline="0">
                <a:solidFill>
                  <a:srgbClr val="A3AEB5"/>
                </a:solidFill>
                <a:latin typeface="Myriad Pro" pitchFamily="34" charset="0"/>
                <a:ea typeface="+mn-ea"/>
                <a:cs typeface="+mn-cs"/>
              </a:defRPr>
            </a:lvl1pPr>
            <a:lvl2pPr marL="969475" indent="-372875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15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1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47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13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79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45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1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Name der Abteilung oder  Kommission</a:t>
            </a:r>
            <a:endParaRPr lang="de-DE" dirty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179388"/>
            <a:ext cx="7556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11"/>
          <p:cNvCxnSpPr/>
          <p:nvPr/>
        </p:nvCxnSpPr>
        <p:spPr>
          <a:xfrm>
            <a:off x="-34925" y="8459788"/>
            <a:ext cx="11915775" cy="0"/>
          </a:xfrm>
          <a:prstGeom prst="line">
            <a:avLst/>
          </a:prstGeom>
          <a:ln w="10795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2"/>
          <p:cNvCxnSpPr/>
          <p:nvPr/>
        </p:nvCxnSpPr>
        <p:spPr>
          <a:xfrm>
            <a:off x="3600450" y="8532813"/>
            <a:ext cx="0" cy="323850"/>
          </a:xfrm>
          <a:prstGeom prst="line">
            <a:avLst/>
          </a:prstGeom>
          <a:ln w="254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3"/>
          <p:cNvSpPr txBox="1">
            <a:spLocks noChangeAspect="1"/>
          </p:cNvSpPr>
          <p:nvPr/>
        </p:nvSpPr>
        <p:spPr>
          <a:xfrm>
            <a:off x="3762375" y="8567738"/>
            <a:ext cx="7342188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b="0" kern="1600" spc="-30" baseline="0">
                <a:solidFill>
                  <a:srgbClr val="A3AEB5"/>
                </a:solidFill>
                <a:latin typeface="Myriad Pro" pitchFamily="34" charset="0"/>
                <a:ea typeface="+mn-ea"/>
                <a:cs typeface="+mn-cs"/>
              </a:defRPr>
            </a:lvl1pPr>
            <a:lvl2pPr marL="969475" indent="-372875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15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1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4701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13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79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45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102" indent="-298300" algn="l" defTabSz="119320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Vortragsthema / Veranstaltungsort / Datum (optional)</a:t>
            </a:r>
            <a:endParaRPr lang="de-DE" dirty="0"/>
          </a:p>
        </p:txBody>
      </p:sp>
      <p:sp>
        <p:nvSpPr>
          <p:cNvPr id="11" name="Textfeld 15"/>
          <p:cNvSpPr txBox="1"/>
          <p:nvPr/>
        </p:nvSpPr>
        <p:spPr>
          <a:xfrm>
            <a:off x="720725" y="522288"/>
            <a:ext cx="2774950" cy="276225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 defTabSz="11932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spc="-30" dirty="0">
                <a:solidFill>
                  <a:srgbClr val="034EA2"/>
                </a:solidFill>
                <a:latin typeface="Myriad Pro" pitchFamily="34" charset="0"/>
                <a:cs typeface="Myriad Hebrew" pitchFamily="50" charset="-79"/>
              </a:rPr>
              <a:t>Deutsches Archäologisches Institut</a:t>
            </a:r>
          </a:p>
        </p:txBody>
      </p:sp>
      <p:cxnSp>
        <p:nvCxnSpPr>
          <p:cNvPr id="12" name="Gerade Verbindung 8"/>
          <p:cNvCxnSpPr/>
          <p:nvPr userDrawn="1"/>
        </p:nvCxnSpPr>
        <p:spPr>
          <a:xfrm>
            <a:off x="-180975" y="8459788"/>
            <a:ext cx="12674600" cy="0"/>
          </a:xfrm>
          <a:prstGeom prst="line">
            <a:avLst/>
          </a:prstGeom>
          <a:ln w="11430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20000" y="1332000"/>
            <a:ext cx="10440000" cy="658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 2 Bilder + 2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 noChangeAspect="1"/>
          </p:cNvSpPr>
          <p:nvPr>
            <p:ph type="body" sz="quarter" idx="14"/>
          </p:nvPr>
        </p:nvSpPr>
        <p:spPr>
          <a:xfrm>
            <a:off x="720000" y="7236000"/>
            <a:ext cx="5112000" cy="7985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20000" y="1332000"/>
            <a:ext cx="5112000" cy="561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>
          <a:xfrm>
            <a:off x="6012000" y="1332000"/>
            <a:ext cx="5112000" cy="561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5" name="Textplatzhalter 13"/>
          <p:cNvSpPr>
            <a:spLocks noGrp="1" noChangeAspect="1"/>
          </p:cNvSpPr>
          <p:nvPr>
            <p:ph type="body" sz="quarter" idx="16"/>
          </p:nvPr>
        </p:nvSpPr>
        <p:spPr>
          <a:xfrm>
            <a:off x="6012433" y="7236866"/>
            <a:ext cx="5112000" cy="7985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20000" y="1332000"/>
            <a:ext cx="5112000" cy="658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>
          <a:xfrm>
            <a:off x="6012000" y="1332000"/>
            <a:ext cx="5112000" cy="658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pic>
        <p:nvPicPr>
          <p:cNvPr id="4" name="Picture 3" descr="C:\Users\dmiznazi\Desktop\Picture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8439563"/>
            <a:ext cx="762000" cy="5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20000" y="1332000"/>
            <a:ext cx="5112000" cy="3168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5"/>
          </p:nvPr>
        </p:nvSpPr>
        <p:spPr>
          <a:xfrm>
            <a:off x="6012000" y="1332000"/>
            <a:ext cx="5112000" cy="3168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21001" y="4716586"/>
            <a:ext cx="5112000" cy="3168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013001" y="4716586"/>
            <a:ext cx="5112000" cy="3168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 4 Bilder + 2 Bilduntersch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20000" y="1332000"/>
            <a:ext cx="5112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5"/>
          </p:nvPr>
        </p:nvSpPr>
        <p:spPr>
          <a:xfrm>
            <a:off x="6012000" y="1332000"/>
            <a:ext cx="5112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21001" y="4248834"/>
            <a:ext cx="5112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013001" y="4248834"/>
            <a:ext cx="5112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7" name="Textplatzhalter 13"/>
          <p:cNvSpPr>
            <a:spLocks noGrp="1" noChangeAspect="1"/>
          </p:cNvSpPr>
          <p:nvPr>
            <p:ph type="body" sz="quarter" idx="14"/>
          </p:nvPr>
        </p:nvSpPr>
        <p:spPr>
          <a:xfrm>
            <a:off x="720000" y="7236000"/>
            <a:ext cx="5112000" cy="7985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13"/>
          <p:cNvSpPr>
            <a:spLocks noGrp="1" noChangeAspect="1"/>
          </p:cNvSpPr>
          <p:nvPr>
            <p:ph type="body" sz="quarter" idx="18"/>
          </p:nvPr>
        </p:nvSpPr>
        <p:spPr>
          <a:xfrm>
            <a:off x="6012433" y="7236866"/>
            <a:ext cx="5112000" cy="7985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 4 Bilder + 4 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/>
          <p:cNvSpPr>
            <a:spLocks noGrp="1"/>
          </p:cNvSpPr>
          <p:nvPr>
            <p:ph type="pic" sz="quarter" idx="10"/>
          </p:nvPr>
        </p:nvSpPr>
        <p:spPr>
          <a:xfrm>
            <a:off x="720000" y="1332000"/>
            <a:ext cx="5112000" cy="22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5"/>
          </p:nvPr>
        </p:nvSpPr>
        <p:spPr>
          <a:xfrm>
            <a:off x="6012000" y="1332000"/>
            <a:ext cx="5112000" cy="22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21001" y="4788842"/>
            <a:ext cx="5112000" cy="22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013001" y="4788842"/>
            <a:ext cx="5112000" cy="22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7" name="Textplatzhalter 13"/>
          <p:cNvSpPr>
            <a:spLocks noGrp="1" noChangeAspect="1"/>
          </p:cNvSpPr>
          <p:nvPr>
            <p:ph type="body" sz="quarter" idx="14"/>
          </p:nvPr>
        </p:nvSpPr>
        <p:spPr>
          <a:xfrm>
            <a:off x="720000" y="7236000"/>
            <a:ext cx="5112000" cy="7985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13"/>
          <p:cNvSpPr>
            <a:spLocks noGrp="1" noChangeAspect="1"/>
          </p:cNvSpPr>
          <p:nvPr>
            <p:ph type="body" sz="quarter" idx="18"/>
          </p:nvPr>
        </p:nvSpPr>
        <p:spPr>
          <a:xfrm>
            <a:off x="6012433" y="7236866"/>
            <a:ext cx="5112000" cy="7985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platzhalter 13"/>
          <p:cNvSpPr>
            <a:spLocks noGrp="1" noChangeAspect="1"/>
          </p:cNvSpPr>
          <p:nvPr>
            <p:ph type="body" sz="quarter" idx="19"/>
          </p:nvPr>
        </p:nvSpPr>
        <p:spPr>
          <a:xfrm>
            <a:off x="720568" y="3774025"/>
            <a:ext cx="5112000" cy="7985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13"/>
          <p:cNvSpPr>
            <a:spLocks noGrp="1" noChangeAspect="1"/>
          </p:cNvSpPr>
          <p:nvPr>
            <p:ph type="body" sz="quarter" idx="20"/>
          </p:nvPr>
        </p:nvSpPr>
        <p:spPr>
          <a:xfrm>
            <a:off x="6013001" y="3780482"/>
            <a:ext cx="5112000" cy="79854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marR="0" indent="0" algn="l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kern="1600" spc="-30" baseline="0">
                <a:solidFill>
                  <a:srgbClr val="034EA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 Medienfolie (Film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/>
          <p:cNvSpPr>
            <a:spLocks noGrp="1"/>
          </p:cNvSpPr>
          <p:nvPr>
            <p:ph type="media" sz="quarter" idx="10"/>
          </p:nvPr>
        </p:nvSpPr>
        <p:spPr>
          <a:xfrm>
            <a:off x="720000" y="1332000"/>
            <a:ext cx="10440987" cy="658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de-DE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-36513" y="781050"/>
            <a:ext cx="11915776" cy="0"/>
          </a:xfrm>
          <a:prstGeom prst="line">
            <a:avLst/>
          </a:prstGeom>
          <a:ln w="10795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600450" y="395288"/>
            <a:ext cx="0" cy="325437"/>
          </a:xfrm>
          <a:prstGeom prst="line">
            <a:avLst/>
          </a:prstGeom>
          <a:ln w="254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3"/>
          <p:cNvSpPr txBox="1">
            <a:spLocks noChangeAspect="1"/>
          </p:cNvSpPr>
          <p:nvPr/>
        </p:nvSpPr>
        <p:spPr>
          <a:xfrm>
            <a:off x="3781425" y="522288"/>
            <a:ext cx="6191250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Abteilung Istanbul</a:t>
            </a:r>
            <a:endParaRPr lang="de-DE" sz="150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029" name="Grafik 10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t="17971" r="17537" b="26565"/>
          <a:stretch/>
        </p:blipFill>
        <p:spPr bwMode="auto">
          <a:xfrm>
            <a:off x="10360025" y="97767"/>
            <a:ext cx="877570" cy="7007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erade Verbindung 11"/>
          <p:cNvCxnSpPr/>
          <p:nvPr/>
        </p:nvCxnSpPr>
        <p:spPr>
          <a:xfrm>
            <a:off x="-34925" y="8459788"/>
            <a:ext cx="11915775" cy="0"/>
          </a:xfrm>
          <a:prstGeom prst="line">
            <a:avLst/>
          </a:prstGeom>
          <a:ln w="10795">
            <a:solidFill>
              <a:srgbClr val="A3A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600450" y="8532813"/>
            <a:ext cx="0" cy="323850"/>
          </a:xfrm>
          <a:prstGeom prst="line">
            <a:avLst/>
          </a:prstGeom>
          <a:ln w="254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 txBox="1">
            <a:spLocks noChangeAspect="1"/>
          </p:cNvSpPr>
          <p:nvPr/>
        </p:nvSpPr>
        <p:spPr>
          <a:xfrm>
            <a:off x="3762375" y="8567738"/>
            <a:ext cx="7342188" cy="360362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Mouhanad Aboudan/ 07.09.2018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1500" dirty="0">
              <a:solidFill>
                <a:srgbClr val="A3AEB5"/>
              </a:solidFill>
              <a:latin typeface="Myriad Pro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20725" y="522288"/>
            <a:ext cx="2774950" cy="276225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 defTabSz="11932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spc="-30" dirty="0">
                <a:solidFill>
                  <a:srgbClr val="034EA2"/>
                </a:solidFill>
                <a:latin typeface="Myriad Pro" pitchFamily="34" charset="0"/>
                <a:cs typeface="Myriad Hebrew" pitchFamily="50" charset="-79"/>
              </a:rPr>
              <a:t>Deutsches Archäologisches Institut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74" r:id="rId10"/>
  </p:sldLayoutIdLst>
  <p:timing>
    <p:tnLst>
      <p:par>
        <p:cTn id="1" dur="indefinite" restart="never" nodeType="tmRoot"/>
      </p:par>
    </p:tnLst>
  </p:timing>
  <p:txStyles>
    <p:titleStyle>
      <a:lvl1pPr algn="ctr" defTabSz="1192213" rtl="0" eaLnBrk="1" fontAlgn="base" hangingPunct="1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92213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defTabSz="1192213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defTabSz="1192213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defTabSz="1192213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457200" algn="ctr" defTabSz="1192213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914400" algn="ctr" defTabSz="1192213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371600" algn="ctr" defTabSz="1192213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1828800" algn="ctr" defTabSz="1192213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6088" indent="-446088" algn="l" defTabSz="11922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8375" indent="-371475" algn="l" defTabSz="11922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0663" indent="-296863" algn="l" defTabSz="11922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7563" indent="-296863" algn="l" defTabSz="11922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4463" indent="-296863" algn="l" defTabSz="11922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302" indent="-298300" algn="l" defTabSz="1193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7902" indent="-298300" algn="l" defTabSz="1193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502" indent="-298300" algn="l" defTabSz="1193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1102" indent="-298300" algn="l" defTabSz="1193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6600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201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801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401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001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9602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6202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72802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10429" y="3357562"/>
            <a:ext cx="8212392" cy="20574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The Architecture of the </a:t>
            </a:r>
            <a:endParaRPr lang="ar-SY" dirty="0" smtClean="0"/>
          </a:p>
          <a:p>
            <a:pPr algn="ctr"/>
            <a:r>
              <a:rPr lang="en-US" dirty="0" smtClean="0"/>
              <a:t>T</a:t>
            </a:r>
            <a:r>
              <a:rPr lang="ar-SY" dirty="0" err="1" smtClean="0"/>
              <a:t>rad</a:t>
            </a:r>
            <a:r>
              <a:rPr lang="en-US" dirty="0" err="1"/>
              <a:t>i</a:t>
            </a:r>
            <a:r>
              <a:rPr lang="ar-SY" dirty="0"/>
              <a:t>t</a:t>
            </a:r>
            <a:r>
              <a:rPr lang="en-US" dirty="0" err="1"/>
              <a:t>i</a:t>
            </a:r>
            <a:r>
              <a:rPr lang="ar-SY" dirty="0" err="1"/>
              <a:t>onal</a:t>
            </a:r>
            <a:r>
              <a:rPr lang="ar-SY" dirty="0"/>
              <a:t> </a:t>
            </a:r>
            <a:r>
              <a:rPr lang="en-US" dirty="0"/>
              <a:t>I</a:t>
            </a:r>
            <a:r>
              <a:rPr lang="ar-SY" dirty="0" err="1"/>
              <a:t>slam</a:t>
            </a:r>
            <a:r>
              <a:rPr lang="en-US" dirty="0" err="1"/>
              <a:t>i</a:t>
            </a:r>
            <a:r>
              <a:rPr lang="ar-SY" dirty="0"/>
              <a:t>c </a:t>
            </a:r>
            <a:r>
              <a:rPr lang="en-US" dirty="0"/>
              <a:t>M</a:t>
            </a:r>
            <a:r>
              <a:rPr lang="ar-SY" dirty="0" err="1"/>
              <a:t>adrasas</a:t>
            </a:r>
            <a:r>
              <a:rPr lang="ar-SY" dirty="0"/>
              <a:t> </a:t>
            </a:r>
            <a:r>
              <a:rPr lang="en-US" dirty="0" err="1"/>
              <a:t>i</a:t>
            </a:r>
            <a:r>
              <a:rPr lang="ar-SY" dirty="0"/>
              <a:t>n</a:t>
            </a:r>
            <a:r>
              <a:rPr lang="en-US" dirty="0"/>
              <a:t> the Old City of</a:t>
            </a:r>
            <a:r>
              <a:rPr lang="ar-SY" dirty="0"/>
              <a:t> </a:t>
            </a:r>
            <a:r>
              <a:rPr lang="en-US" dirty="0"/>
              <a:t>Aleppo</a:t>
            </a:r>
          </a:p>
          <a:p>
            <a:pPr algn="ctr"/>
            <a:r>
              <a:rPr lang="en-US" sz="2400" dirty="0" smtClean="0"/>
              <a:t>(A comparative analytical study) </a:t>
            </a:r>
            <a:endParaRPr lang="ar-SY" sz="2400" dirty="0"/>
          </a:p>
          <a:p>
            <a:pPr algn="ctr"/>
            <a:endParaRPr lang="ar-SY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0"/>
          <p:cNvSpPr/>
          <p:nvPr/>
        </p:nvSpPr>
        <p:spPr>
          <a:xfrm>
            <a:off x="851182" y="995362"/>
            <a:ext cx="182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Catalogue </a:t>
            </a:r>
            <a:endParaRPr lang="tr-TR" sz="2000" dirty="0">
              <a:effectLst/>
              <a:latin typeface="Myriad Pro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1395472"/>
            <a:ext cx="4970403" cy="63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0"/>
          <p:cNvSpPr/>
          <p:nvPr/>
        </p:nvSpPr>
        <p:spPr>
          <a:xfrm>
            <a:off x="851182" y="995362"/>
            <a:ext cx="182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Catalogue </a:t>
            </a:r>
            <a:endParaRPr lang="tr-TR" sz="2000" dirty="0">
              <a:effectLst/>
              <a:latin typeface="Myriad Pro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02" y="1395472"/>
            <a:ext cx="5013769" cy="2801215"/>
          </a:xfrm>
          <a:prstGeom prst="rect">
            <a:avLst/>
          </a:prstGeom>
        </p:spPr>
      </p:pic>
      <p:pic>
        <p:nvPicPr>
          <p:cNvPr id="6" name="صورة 5" descr="C:\Users\Lenovo\Desktop\aleppo madrasas\مدرسة الفردوس الايوبيه\صور الفردوس ياسر طبباع\archnet\Courtyard, view south toward prayer hall from within north iwan.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81" y="4424362"/>
            <a:ext cx="4327243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 descr="C:\Users\Lenovo\Desktop\aleppo madrasas\مدرسة الفردوس الايوبيه\صور الفردوس ياسر طبباع\archnet\Courtyard, view toward northeast corner.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424362"/>
            <a:ext cx="4440792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ستطيل 9"/>
          <p:cNvSpPr/>
          <p:nvPr/>
        </p:nvSpPr>
        <p:spPr>
          <a:xfrm>
            <a:off x="815922" y="7547637"/>
            <a:ext cx="4355680" cy="35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rtl="1">
              <a:lnSpc>
                <a:spcPct val="200000"/>
              </a:lnSpc>
            </a:pP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00" i="1" dirty="0" err="1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Archnet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view of southern interior facade of madrasa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Firdows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Aleppo1979</a:t>
            </a:r>
            <a:endParaRPr lang="tr-TR" sz="1000" i="1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080940" y="7547637"/>
            <a:ext cx="4616962" cy="35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Archnet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Courtyard, view toward northeast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corner of  </a:t>
            </a:r>
            <a:r>
              <a:rPr lang="en-GB" sz="1000" i="1" dirty="0" err="1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Firdows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Aleppo1979</a:t>
            </a:r>
            <a:endParaRPr lang="tr-TR" sz="1000" i="1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C:\Users\Lenovo\Desktop\aleppo madrasas\مدرسة الفردوس الايوبيه\صور الفردوس ياسر طبباع\archnet\Portal, view of muqarnas vault.90 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84623" y="4737814"/>
            <a:ext cx="4307839" cy="288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5" y="1909762"/>
            <a:ext cx="3194940" cy="4661878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3356732" y="7700962"/>
            <a:ext cx="4616962" cy="35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Archnet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Portal, view of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muqarnas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vault 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 entrance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Firdows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Aleppo1980</a:t>
            </a:r>
            <a:endParaRPr lang="tr-TR" sz="1000" i="1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920354" y="6608981"/>
            <a:ext cx="4616962" cy="35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Archnet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 view 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Portal,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 main entrance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Firdows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Aleppo1984</a:t>
            </a:r>
            <a:endParaRPr lang="tr-TR" sz="1000" i="1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2" y="1909762"/>
            <a:ext cx="3169920" cy="4876800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0132" y="6842069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Archnet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 view 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000" i="1" dirty="0" err="1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Mihrab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prayer hall,, Aleppo1980</a:t>
            </a:r>
            <a:endParaRPr lang="tr-TR" sz="1000" i="1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5867"/>
          <a:stretch/>
        </p:blipFill>
        <p:spPr>
          <a:xfrm>
            <a:off x="3484838" y="1147762"/>
            <a:ext cx="4360748" cy="2925043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3380944" y="4137291"/>
            <a:ext cx="4616962" cy="354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Archnet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en-US" sz="1000" dirty="0"/>
              <a:t> </a:t>
            </a:r>
            <a:r>
              <a:rPr lang="en-US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 view over complex from southeast</a:t>
            </a:r>
            <a:r>
              <a:rPr lang="en-US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GB" sz="1000" i="1" dirty="0" err="1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Firdows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Aleppo1986</a:t>
            </a:r>
            <a:endParaRPr lang="tr-TR" sz="1000" i="1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5"/>
          <p:cNvSpPr/>
          <p:nvPr/>
        </p:nvSpPr>
        <p:spPr>
          <a:xfrm>
            <a:off x="851182" y="7800661"/>
            <a:ext cx="2182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 </a:t>
            </a:r>
            <a:r>
              <a:rPr lang="en-GB" sz="1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Gaube-Wirth_Kartenlegenden</a:t>
            </a:r>
            <a:r>
              <a:rPr lang="en-GB" sz="1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modified by </a:t>
            </a:r>
            <a:r>
              <a:rPr lang="en-GB" sz="1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Mouhanad</a:t>
            </a:r>
            <a:r>
              <a:rPr lang="en-GB" sz="1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Aboudan</a:t>
            </a:r>
            <a:r>
              <a:rPr lang="en-GB" sz="1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000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10"/>
          <p:cNvSpPr/>
          <p:nvPr/>
        </p:nvSpPr>
        <p:spPr>
          <a:xfrm>
            <a:off x="851182" y="995362"/>
            <a:ext cx="1824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ocation </a:t>
            </a:r>
            <a:r>
              <a:rPr lang="en-GB" sz="2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Aleppo madrasas during Zinged, Ayyubid, </a:t>
            </a:r>
            <a:r>
              <a:rPr lang="en-GB" sz="2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Mamluk,and</a:t>
            </a:r>
            <a:r>
              <a:rPr lang="en-GB" sz="2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Ottoman periods</a:t>
            </a:r>
            <a:endParaRPr lang="tr-TR" sz="2000" dirty="0">
              <a:effectLst/>
              <a:latin typeface="Myriad Pro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سهم للأسفل 13"/>
          <p:cNvSpPr/>
          <p:nvPr/>
        </p:nvSpPr>
        <p:spPr>
          <a:xfrm rot="10800000">
            <a:off x="2562592" y="5875972"/>
            <a:ext cx="255270" cy="955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8" name="مربع نص 13"/>
          <p:cNvSpPr txBox="1"/>
          <p:nvPr/>
        </p:nvSpPr>
        <p:spPr>
          <a:xfrm>
            <a:off x="2556242" y="5595302"/>
            <a:ext cx="247015" cy="26352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tr-TR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25"/>
          <p:cNvSpPr txBox="1"/>
          <p:nvPr/>
        </p:nvSpPr>
        <p:spPr>
          <a:xfrm>
            <a:off x="2282556" y="7076441"/>
            <a:ext cx="845185" cy="2393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1:20000</a:t>
            </a:r>
            <a:endParaRPr lang="tr-TR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41" y="842962"/>
            <a:ext cx="8325390" cy="84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6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35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2" descr="T:\Miznazi\17_Annual report\Annex 05\Damage Assessment workshop\IMG_0022a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34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35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صورة 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35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025" y="4500562"/>
            <a:ext cx="10134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34EA2"/>
                </a:solidFill>
                <a:latin typeface="Myriad Pro" pitchFamily="34" charset="0"/>
              </a:rPr>
              <a:t>Thank you for your attention</a:t>
            </a:r>
            <a:endParaRPr lang="en-US" sz="3200" dirty="0">
              <a:solidFill>
                <a:srgbClr val="034EA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3625" y="503396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©  DGAM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0725" y="995362"/>
            <a:ext cx="10096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93201" fontAlgn="auto">
              <a:spcAft>
                <a:spcPts val="0"/>
              </a:spcAft>
            </a:pPr>
            <a:endParaRPr lang="en-US" sz="2000" b="1" kern="1600" spc="-30" dirty="0" smtClean="0">
              <a:latin typeface="Myriad Pro" pitchFamily="34" charset="0"/>
              <a:cs typeface="+mn-cs"/>
            </a:endParaRPr>
          </a:p>
          <a:p>
            <a:r>
              <a:rPr lang="en-GB" sz="2000" b="1" kern="1600" spc="-30" dirty="0">
                <a:solidFill>
                  <a:srgbClr val="034EA2"/>
                </a:solidFill>
                <a:latin typeface="Myriad Pro" pitchFamily="34" charset="0"/>
                <a:cs typeface="+mn-cs"/>
              </a:rPr>
              <a:t>Introduction of the researcher </a:t>
            </a:r>
            <a:endParaRPr lang="en-GB" sz="2000" b="1" kern="1600" spc="-30" dirty="0" smtClean="0">
              <a:solidFill>
                <a:srgbClr val="034EA2"/>
              </a:solidFill>
              <a:latin typeface="Myriad Pro" pitchFamily="34" charset="0"/>
              <a:cs typeface="+mn-cs"/>
            </a:endParaRPr>
          </a:p>
          <a:p>
            <a:endParaRPr lang="en-GB" sz="2000" b="1" kern="1600" spc="-30" dirty="0" smtClean="0">
              <a:solidFill>
                <a:srgbClr val="034EA2"/>
              </a:solidFill>
              <a:latin typeface="Myriad Pro" pitchFamily="34" charset="0"/>
              <a:cs typeface="+mn-cs"/>
            </a:endParaRPr>
          </a:p>
          <a:p>
            <a:endParaRPr lang="en-GB" sz="2000" b="1" kern="1600" spc="-30" dirty="0">
              <a:solidFill>
                <a:srgbClr val="034EA2"/>
              </a:solidFill>
              <a:latin typeface="Myriad Pro" pitchFamily="34" charset="0"/>
              <a:cs typeface="+mn-cs"/>
            </a:endParaRPr>
          </a:p>
          <a:p>
            <a:endParaRPr lang="en-GB" sz="2000" b="1" kern="1600" spc="-30" dirty="0" smtClean="0">
              <a:solidFill>
                <a:srgbClr val="034EA2"/>
              </a:solidFill>
              <a:latin typeface="Myriad Pro" pitchFamily="34" charset="0"/>
              <a:cs typeface="+mn-cs"/>
            </a:endParaRPr>
          </a:p>
          <a:p>
            <a:endParaRPr lang="en-GB" sz="2000" b="1" kern="1600" spc="-30" dirty="0">
              <a:solidFill>
                <a:srgbClr val="034EA2"/>
              </a:solidFill>
              <a:latin typeface="Myriad Pro" pitchFamily="34" charset="0"/>
              <a:cs typeface="+mn-cs"/>
            </a:endParaRPr>
          </a:p>
          <a:p>
            <a:endParaRPr lang="en-GB" sz="2000" b="1" kern="1600" spc="-30" dirty="0">
              <a:solidFill>
                <a:srgbClr val="034EA2"/>
              </a:solidFill>
              <a:latin typeface="Myriad Pro" pitchFamily="34" charset="0"/>
              <a:cs typeface="+mn-cs"/>
            </a:endParaRPr>
          </a:p>
          <a:p>
            <a:endParaRPr lang="en-GB" sz="2000" b="1" kern="1600" spc="-30" dirty="0" smtClean="0">
              <a:solidFill>
                <a:srgbClr val="034EA2"/>
              </a:solidFill>
              <a:latin typeface="Myriad Pro" pitchFamily="34" charset="0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Myriad Pro" pitchFamily="34" charset="0"/>
              </a:rPr>
              <a:t>Architect </a:t>
            </a:r>
            <a:r>
              <a:rPr lang="en-GB" sz="2000" dirty="0" smtClean="0">
                <a:latin typeface="Myriad Pro" pitchFamily="34" charset="0"/>
              </a:rPr>
              <a:t>/Private University </a:t>
            </a:r>
            <a:r>
              <a:rPr lang="en-GB" sz="2000" dirty="0">
                <a:latin typeface="Myriad Pro" pitchFamily="34" charset="0"/>
              </a:rPr>
              <a:t>of Science &amp; Arts (P.U.S.A) in Aleppo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Myriad Pro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Myriad Pro" pitchFamily="34" charset="0"/>
              </a:rPr>
              <a:t>Master’s </a:t>
            </a:r>
            <a:r>
              <a:rPr lang="en-GB" sz="2000" dirty="0">
                <a:latin typeface="Myriad Pro" pitchFamily="34" charset="0"/>
              </a:rPr>
              <a:t>degree in </a:t>
            </a:r>
            <a:r>
              <a:rPr lang="en-GB" sz="2000" dirty="0" smtClean="0">
                <a:latin typeface="Myriad Pro" pitchFamily="34" charset="0"/>
              </a:rPr>
              <a:t>architecture </a:t>
            </a:r>
            <a:r>
              <a:rPr lang="en-GB" sz="2000" dirty="0">
                <a:latin typeface="Myriad Pro" pitchFamily="34" charset="0"/>
              </a:rPr>
              <a:t>(Restoration and Conservation of Historical Monuments</a:t>
            </a:r>
            <a:r>
              <a:rPr lang="en-GB" sz="2000" dirty="0" smtClean="0">
                <a:latin typeface="Myriad Pro" pitchFamily="34" charset="0"/>
              </a:rPr>
              <a:t>) from </a:t>
            </a:r>
            <a:r>
              <a:rPr lang="en-GB" sz="2000" dirty="0">
                <a:latin typeface="Myriad Pro" pitchFamily="34" charset="0"/>
              </a:rPr>
              <a:t>Bahcesehir University in </a:t>
            </a:r>
            <a:r>
              <a:rPr lang="en-GB" sz="2000" dirty="0" smtClean="0">
                <a:latin typeface="Myriad Pro" pitchFamily="34" charset="0"/>
              </a:rPr>
              <a:t>Istanbul</a:t>
            </a:r>
            <a:endParaRPr lang="en-GB" sz="2000" dirty="0">
              <a:latin typeface="Myriad Pro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Myriad Pro"/>
              <a:ea typeface="Calibri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Myriad Pro" pitchFamily="34" charset="0"/>
              </a:rPr>
              <a:t>Awardee </a:t>
            </a:r>
            <a:r>
              <a:rPr lang="en-GB" sz="2000" dirty="0">
                <a:latin typeface="Myriad Pro" pitchFamily="34" charset="0"/>
              </a:rPr>
              <a:t>of the stewards of Cultural Heritage Project at the German Archaeological Institute in Istanbul </a:t>
            </a:r>
            <a:r>
              <a:rPr lang="en-GB" sz="2000" dirty="0" smtClean="0">
                <a:latin typeface="Myriad Pro" pitchFamily="34" charset="0"/>
              </a:rPr>
              <a:t>since October 2016</a:t>
            </a:r>
            <a:endParaRPr lang="en-GB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4203" y="995362"/>
            <a:ext cx="67068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93201" fontAlgn="auto">
              <a:spcAft>
                <a:spcPts val="0"/>
              </a:spcAft>
            </a:pPr>
            <a:endParaRPr lang="en-US" sz="2000" b="1" kern="1600" spc="-30" dirty="0" smtClean="0">
              <a:latin typeface="Myriad Pro" pitchFamily="34" charset="0"/>
              <a:cs typeface="+mn-cs"/>
            </a:endParaRPr>
          </a:p>
          <a:p>
            <a:r>
              <a:rPr lang="en-GB" sz="2000" b="1" kern="1600" spc="-30" dirty="0" smtClean="0">
                <a:solidFill>
                  <a:srgbClr val="034EA2"/>
                </a:solidFill>
                <a:latin typeface="Myriad Pro" pitchFamily="34" charset="0"/>
                <a:cs typeface="+mn-cs"/>
              </a:rPr>
              <a:t>Definition of Madrasa </a:t>
            </a:r>
          </a:p>
          <a:p>
            <a:endParaRPr lang="en-GB" sz="2000" b="1" kern="1600" spc="-30" dirty="0" smtClean="0">
              <a:solidFill>
                <a:srgbClr val="034EA2"/>
              </a:solidFill>
              <a:latin typeface="Myriad Pro" pitchFamily="34" charset="0"/>
              <a:cs typeface="+mn-cs"/>
            </a:endParaRPr>
          </a:p>
          <a:p>
            <a:pPr algn="just"/>
            <a:r>
              <a:rPr lang="en-US" sz="2000" dirty="0">
                <a:latin typeface="Myriad Pro" pitchFamily="34" charset="0"/>
              </a:rPr>
              <a:t>Madrasa is an Arabic word which means school or a place for learning (</a:t>
            </a:r>
            <a:r>
              <a:rPr lang="en-US" sz="2000" dirty="0" err="1">
                <a:latin typeface="Myriad Pro" pitchFamily="34" charset="0"/>
              </a:rPr>
              <a:t>Ahunbay</a:t>
            </a:r>
            <a:r>
              <a:rPr lang="en-US" sz="2000" dirty="0">
                <a:latin typeface="Myriad Pro" pitchFamily="34" charset="0"/>
              </a:rPr>
              <a:t>, 2000, p. 338). </a:t>
            </a:r>
            <a:endParaRPr lang="en-US" sz="2000" dirty="0" smtClean="0">
              <a:latin typeface="Myriad Pro" pitchFamily="34" charset="0"/>
            </a:endParaRPr>
          </a:p>
          <a:p>
            <a:pPr algn="just"/>
            <a:endParaRPr lang="en-US" sz="2000" dirty="0">
              <a:latin typeface="Myriad Pro" pitchFamily="34" charset="0"/>
            </a:endParaRPr>
          </a:p>
          <a:p>
            <a:pPr algn="just"/>
            <a:r>
              <a:rPr lang="en-US" sz="2000" dirty="0" smtClean="0">
                <a:latin typeface="Myriad Pro" pitchFamily="34" charset="0"/>
              </a:rPr>
              <a:t>Madrasas were established </a:t>
            </a:r>
            <a:r>
              <a:rPr lang="en-US" sz="2000" dirty="0">
                <a:latin typeface="Myriad Pro" pitchFamily="34" charset="0"/>
              </a:rPr>
              <a:t>by </a:t>
            </a:r>
            <a:r>
              <a:rPr lang="en-US" sz="2000" dirty="0" smtClean="0">
                <a:latin typeface="Myriad Pro" pitchFamily="34" charset="0"/>
              </a:rPr>
              <a:t>a governor </a:t>
            </a:r>
            <a:r>
              <a:rPr lang="en-US" sz="2000" dirty="0">
                <a:latin typeface="Myriad Pro" pitchFamily="34" charset="0"/>
              </a:rPr>
              <a:t>or charities and operated through WAQF. </a:t>
            </a:r>
            <a:endParaRPr lang="en-US" sz="2000" dirty="0" smtClean="0">
              <a:latin typeface="Myriad Pro" pitchFamily="34" charset="0"/>
            </a:endParaRPr>
          </a:p>
          <a:p>
            <a:pPr algn="just"/>
            <a:endParaRPr lang="en-US" sz="2000" dirty="0">
              <a:latin typeface="Myriad Pro" pitchFamily="34" charset="0"/>
            </a:endParaRPr>
          </a:p>
          <a:p>
            <a:pPr algn="just"/>
            <a:r>
              <a:rPr lang="en-US" sz="2000" dirty="0" smtClean="0">
                <a:latin typeface="Myriad Pro" pitchFamily="34" charset="0"/>
              </a:rPr>
              <a:t>The </a:t>
            </a:r>
            <a:r>
              <a:rPr lang="en-US" sz="2000" dirty="0">
                <a:latin typeface="Myriad Pro" pitchFamily="34" charset="0"/>
              </a:rPr>
              <a:t>main purpose of the madrasa was to teach Islamic principles such as religious sciences and applied sciences such as logic, philosophy, mathematics, and astronomy science. </a:t>
            </a:r>
            <a:endParaRPr lang="en-GB" sz="2000" dirty="0">
              <a:latin typeface="Myriad Pro" pitchFamily="34" charset="0"/>
            </a:endParaRPr>
          </a:p>
          <a:p>
            <a:endParaRPr lang="en-GB" sz="2000" dirty="0">
              <a:latin typeface="Myriad Pro" pitchFamily="34" charset="0"/>
            </a:endParaRPr>
          </a:p>
        </p:txBody>
      </p:sp>
      <p:sp>
        <p:nvSpPr>
          <p:cNvPr id="5" name="مربع نص 38"/>
          <p:cNvSpPr txBox="1"/>
          <p:nvPr/>
        </p:nvSpPr>
        <p:spPr>
          <a:xfrm>
            <a:off x="3806825" y="4902242"/>
            <a:ext cx="2592288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GB" sz="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of </a:t>
            </a:r>
            <a:r>
              <a:rPr lang="en-GB" sz="6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madrasa al </a:t>
            </a:r>
            <a:r>
              <a:rPr lang="en-GB" sz="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Asadiyya</a:t>
            </a:r>
            <a:r>
              <a:rPr lang="en-GB" sz="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Aleppo </a:t>
            </a:r>
            <a:endParaRPr lang="tr-TR" sz="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ربع نص 38"/>
          <p:cNvSpPr txBox="1"/>
          <p:nvPr/>
        </p:nvSpPr>
        <p:spPr>
          <a:xfrm>
            <a:off x="793959" y="7833721"/>
            <a:ext cx="6770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GB" sz="1000" kern="1200" dirty="0" smtClean="0">
                <a:solidFill>
                  <a:srgbClr val="000000"/>
                </a:solidFill>
                <a:effectLst/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GB" sz="1000" i="1" kern="1200" dirty="0" smtClean="0">
                <a:solidFill>
                  <a:srgbClr val="000000"/>
                </a:solidFill>
                <a:effectLst/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000" i="1" dirty="0" err="1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Jasser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.(1999).</a:t>
            </a:r>
            <a:r>
              <a:rPr lang="en-US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 Madrasas </a:t>
            </a:r>
            <a:r>
              <a:rPr lang="en-US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Aleppo, Dar Al-</a:t>
            </a:r>
            <a:r>
              <a:rPr lang="en-US" sz="1000" i="1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Radwan</a:t>
            </a:r>
            <a:r>
              <a:rPr lang="en-US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Aleppo.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madrasa al </a:t>
            </a:r>
            <a:r>
              <a:rPr lang="en-GB" sz="1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Asadiyya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Aleppo Figure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Aleppo .madrasa al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1000" dirty="0" err="1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Asadiyya</a:t>
            </a:r>
            <a:r>
              <a:rPr lang="en-GB" sz="1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i="1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128..</a:t>
            </a:r>
            <a:endParaRPr lang="tr-TR" sz="1000" i="1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20" descr="C:\Users\Lenovo\Desktop\FINALLY PLAN ASADDIYY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11005" r="976"/>
          <a:stretch/>
        </p:blipFill>
        <p:spPr bwMode="auto">
          <a:xfrm>
            <a:off x="754203" y="4945644"/>
            <a:ext cx="6706870" cy="2654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مربع نص 38"/>
          <p:cNvSpPr txBox="1"/>
          <p:nvPr/>
        </p:nvSpPr>
        <p:spPr>
          <a:xfrm>
            <a:off x="1429638" y="7252175"/>
            <a:ext cx="609600" cy="259715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1:300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tr-TR" sz="6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سهم للأسفل 24"/>
          <p:cNvSpPr/>
          <p:nvPr/>
        </p:nvSpPr>
        <p:spPr>
          <a:xfrm rot="10800000">
            <a:off x="7091472" y="6496062"/>
            <a:ext cx="120650" cy="8997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3" name="مربع نص 1139"/>
          <p:cNvSpPr txBox="1"/>
          <p:nvPr/>
        </p:nvSpPr>
        <p:spPr>
          <a:xfrm>
            <a:off x="7027972" y="6226822"/>
            <a:ext cx="247015" cy="26352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tr-TR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صورة 41" descr="C:\Users\Lenovo\Desktop\10998394_809771232437260_402881315138323539_nlamia aljas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43" y="1757362"/>
            <a:ext cx="3554481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صورة 1159" descr="C:\Users\Lenovo\Desktop\aleppo madrasas\الاسدية\photos\112'\ألموسوعة عربيه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42" y="4994575"/>
            <a:ext cx="3590977" cy="2685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ربع نص 38"/>
          <p:cNvSpPr txBox="1"/>
          <p:nvPr/>
        </p:nvSpPr>
        <p:spPr>
          <a:xfrm>
            <a:off x="7859832" y="7833721"/>
            <a:ext cx="342198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GB" sz="1000" i="1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Arabic Encyclopaedia, View of cells. 2011. Aleppo </a:t>
            </a:r>
            <a:endParaRPr lang="en-US" sz="1000" i="1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59787" y="1131126"/>
            <a:ext cx="10205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34EA2"/>
                </a:solidFill>
                <a:latin typeface="Myriad Pro" pitchFamily="34" charset="0"/>
              </a:rPr>
              <a:t>The project </a:t>
            </a:r>
          </a:p>
          <a:p>
            <a:endParaRPr lang="en-GB" sz="2000" dirty="0"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9787" y="1804227"/>
            <a:ext cx="10205726" cy="127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>
              <a:latin typeface="Myriad Pro" pitchFamily="34" charset="0"/>
            </a:endParaRPr>
          </a:p>
          <a:p>
            <a:pPr algn="justLow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Myriad Pro" pitchFamily="34" charset="0"/>
              </a:rPr>
              <a:t>Comprehensive </a:t>
            </a:r>
            <a:r>
              <a:rPr lang="en-US" sz="2000" dirty="0">
                <a:latin typeface="Myriad Pro" pitchFamily="34" charset="0"/>
              </a:rPr>
              <a:t>study of </a:t>
            </a:r>
            <a:r>
              <a:rPr lang="en-US" sz="2000" dirty="0" smtClean="0">
                <a:latin typeface="Myriad Pro" pitchFamily="34" charset="0"/>
              </a:rPr>
              <a:t>Madrasas </a:t>
            </a:r>
            <a:r>
              <a:rPr lang="en-US" sz="2000" dirty="0">
                <a:latin typeface="Myriad Pro" pitchFamily="34" charset="0"/>
              </a:rPr>
              <a:t>during Islamic period of Aleppo (Zinged, Ayyubid, and </a:t>
            </a:r>
            <a:r>
              <a:rPr lang="en-US" sz="2000" dirty="0" err="1">
                <a:latin typeface="Myriad Pro" pitchFamily="34" charset="0"/>
              </a:rPr>
              <a:t>Mamluk</a:t>
            </a:r>
            <a:r>
              <a:rPr lang="en-US" sz="2000" dirty="0">
                <a:latin typeface="Myriad Pro" pitchFamily="34" charset="0"/>
              </a:rPr>
              <a:t>,), through presenting historical information and architectural description of madrasas.</a:t>
            </a:r>
          </a:p>
        </p:txBody>
      </p:sp>
      <p:sp>
        <p:nvSpPr>
          <p:cNvPr id="7" name="مستطيل 28"/>
          <p:cNvSpPr/>
          <p:nvPr/>
        </p:nvSpPr>
        <p:spPr>
          <a:xfrm>
            <a:off x="5559425" y="3669988"/>
            <a:ext cx="10429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Firdaws</a:t>
            </a:r>
            <a:endParaRPr lang="ar-SY" sz="1000" b="1" dirty="0"/>
          </a:p>
        </p:txBody>
      </p:sp>
      <p:sp>
        <p:nvSpPr>
          <p:cNvPr id="8" name="مستطيل 30"/>
          <p:cNvSpPr/>
          <p:nvPr/>
        </p:nvSpPr>
        <p:spPr>
          <a:xfrm>
            <a:off x="2054225" y="3967162"/>
            <a:ext cx="11827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Adimiyya</a:t>
            </a:r>
            <a:endParaRPr lang="ar-SY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35"/>
          <p:cNvSpPr/>
          <p:nvPr/>
        </p:nvSpPr>
        <p:spPr>
          <a:xfrm>
            <a:off x="8510876" y="4436061"/>
            <a:ext cx="1593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Kamaliyya</a:t>
            </a:r>
            <a:endParaRPr lang="ar-SY" b="1" dirty="0"/>
          </a:p>
        </p:txBody>
      </p:sp>
      <p:sp>
        <p:nvSpPr>
          <p:cNvPr id="10" name="مستطيل 2"/>
          <p:cNvSpPr/>
          <p:nvPr/>
        </p:nvSpPr>
        <p:spPr>
          <a:xfrm>
            <a:off x="3686715" y="7700962"/>
            <a:ext cx="4444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Source: </a:t>
            </a:r>
            <a:r>
              <a:rPr lang="en-GB" sz="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https://archnet.org/sites/1808/media_contents/44550.</a:t>
            </a:r>
            <a:endParaRPr lang="tr-TR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1" name="مجموعة 39"/>
          <p:cNvGrpSpPr/>
          <p:nvPr/>
        </p:nvGrpSpPr>
        <p:grpSpPr>
          <a:xfrm>
            <a:off x="8113838" y="4730226"/>
            <a:ext cx="2331634" cy="2317502"/>
            <a:chOff x="-67852" y="0"/>
            <a:chExt cx="2832642" cy="2709828"/>
          </a:xfrm>
        </p:grpSpPr>
        <p:pic>
          <p:nvPicPr>
            <p:cNvPr id="12" name="صورة 42" descr="C:\Users\Lenovo\Desktop\الكماليو طباع 1114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9"/>
            <a:stretch/>
          </p:blipFill>
          <p:spPr bwMode="auto">
            <a:xfrm>
              <a:off x="0" y="0"/>
              <a:ext cx="2764790" cy="25996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مربع نص 38"/>
            <p:cNvSpPr txBox="1"/>
            <p:nvPr/>
          </p:nvSpPr>
          <p:spPr>
            <a:xfrm>
              <a:off x="-67852" y="2387762"/>
              <a:ext cx="945480" cy="322066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7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1:1000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6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سهم للأسفل 40"/>
          <p:cNvSpPr/>
          <p:nvPr/>
        </p:nvSpPr>
        <p:spPr>
          <a:xfrm rot="10800000">
            <a:off x="6945192" y="6209161"/>
            <a:ext cx="133286" cy="62126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5" name="مربع نص 1152"/>
          <p:cNvSpPr txBox="1"/>
          <p:nvPr/>
        </p:nvSpPr>
        <p:spPr>
          <a:xfrm>
            <a:off x="6890423" y="5386244"/>
            <a:ext cx="180328" cy="16291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tr-TR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صورة 44" descr="C:\Users\Lenovo\Desktop\gorund floor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90" y="4341577"/>
            <a:ext cx="2201051" cy="271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17" y="3916209"/>
            <a:ext cx="2713935" cy="3566455"/>
          </a:xfrm>
          <a:prstGeom prst="rect">
            <a:avLst/>
          </a:prstGeom>
        </p:spPr>
      </p:pic>
      <p:sp>
        <p:nvSpPr>
          <p:cNvPr id="22" name="مربع نص 38"/>
          <p:cNvSpPr txBox="1"/>
          <p:nvPr/>
        </p:nvSpPr>
        <p:spPr>
          <a:xfrm>
            <a:off x="2956316" y="6593714"/>
            <a:ext cx="778255" cy="27543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1:1000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6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38"/>
          <p:cNvSpPr txBox="1"/>
          <p:nvPr/>
        </p:nvSpPr>
        <p:spPr>
          <a:xfrm>
            <a:off x="4782818" y="7394511"/>
            <a:ext cx="778255" cy="27543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1:1000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6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5"/>
          <p:cNvSpPr/>
          <p:nvPr/>
        </p:nvSpPr>
        <p:spPr>
          <a:xfrm>
            <a:off x="851182" y="7800661"/>
            <a:ext cx="2182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 </a:t>
            </a:r>
            <a:r>
              <a:rPr lang="en-GB" sz="1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Gaube-Wirth_Kartenlegenden</a:t>
            </a:r>
            <a:r>
              <a:rPr lang="en-GB" sz="1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modified by </a:t>
            </a:r>
            <a:r>
              <a:rPr lang="en-GB" sz="1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Mouhanad</a:t>
            </a:r>
            <a:r>
              <a:rPr lang="en-GB" sz="1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Aboudan</a:t>
            </a:r>
            <a:r>
              <a:rPr lang="en-GB" sz="1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000" dirty="0">
              <a:solidFill>
                <a:srgbClr val="000000"/>
              </a:solidFill>
              <a:latin typeface="Myriad Pro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10"/>
          <p:cNvSpPr/>
          <p:nvPr/>
        </p:nvSpPr>
        <p:spPr>
          <a:xfrm>
            <a:off x="851182" y="995362"/>
            <a:ext cx="1824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ocation </a:t>
            </a:r>
            <a:r>
              <a:rPr lang="en-GB" sz="2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Aleppo madrasas during Zinged, Ayyubid, </a:t>
            </a:r>
            <a:r>
              <a:rPr lang="en-GB" sz="2000" dirty="0" err="1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Mamluk,and</a:t>
            </a:r>
            <a:r>
              <a:rPr lang="en-GB" sz="2000" dirty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Ottoman periods</a:t>
            </a:r>
            <a:endParaRPr lang="tr-TR" sz="2000" dirty="0">
              <a:effectLst/>
              <a:latin typeface="Myriad Pro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سهم للأسفل 13"/>
          <p:cNvSpPr/>
          <p:nvPr/>
        </p:nvSpPr>
        <p:spPr>
          <a:xfrm rot="10800000">
            <a:off x="2562592" y="5875972"/>
            <a:ext cx="255270" cy="955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8" name="مربع نص 13"/>
          <p:cNvSpPr txBox="1"/>
          <p:nvPr/>
        </p:nvSpPr>
        <p:spPr>
          <a:xfrm>
            <a:off x="2556242" y="5595302"/>
            <a:ext cx="247015" cy="26352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tr-TR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25"/>
          <p:cNvSpPr txBox="1"/>
          <p:nvPr/>
        </p:nvSpPr>
        <p:spPr>
          <a:xfrm>
            <a:off x="2282556" y="7076441"/>
            <a:ext cx="845185" cy="2393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1:20000</a:t>
            </a:r>
            <a:endParaRPr lang="tr-TR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41" y="842962"/>
            <a:ext cx="8325390" cy="84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0"/>
          <p:cNvSpPr/>
          <p:nvPr/>
        </p:nvSpPr>
        <p:spPr>
          <a:xfrm>
            <a:off x="851182" y="995362"/>
            <a:ext cx="182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Catalogue </a:t>
            </a:r>
            <a:endParaRPr lang="tr-TR" sz="2000" dirty="0">
              <a:effectLst/>
              <a:latin typeface="Myriad Pro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25" y="1181982"/>
            <a:ext cx="5005714" cy="64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0"/>
          <p:cNvSpPr/>
          <p:nvPr/>
        </p:nvSpPr>
        <p:spPr>
          <a:xfrm>
            <a:off x="851182" y="995362"/>
            <a:ext cx="182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Catalogue </a:t>
            </a:r>
            <a:endParaRPr lang="tr-TR" sz="2000" dirty="0">
              <a:effectLst/>
              <a:latin typeface="Myriad Pro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1189943"/>
            <a:ext cx="4700914" cy="6579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3425" y="1395471"/>
            <a:ext cx="5005714" cy="637357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0"/>
          <p:cNvSpPr/>
          <p:nvPr/>
        </p:nvSpPr>
        <p:spPr>
          <a:xfrm>
            <a:off x="851182" y="995362"/>
            <a:ext cx="182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Catalogue </a:t>
            </a:r>
            <a:endParaRPr lang="tr-TR" sz="2000" dirty="0">
              <a:effectLst/>
              <a:latin typeface="Myriad Pro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5" y="1195417"/>
            <a:ext cx="5075245" cy="64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0"/>
          <p:cNvSpPr/>
          <p:nvPr/>
        </p:nvSpPr>
        <p:spPr>
          <a:xfrm>
            <a:off x="851182" y="995362"/>
            <a:ext cx="182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Myriad Pro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Catalogue </a:t>
            </a:r>
            <a:endParaRPr lang="tr-TR" sz="2000" dirty="0">
              <a:effectLst/>
              <a:latin typeface="Myriad Pro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5" y="1218376"/>
            <a:ext cx="4970403" cy="63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I Istanbul Layou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DAI Istanbul Layout</Template>
  <TotalTime>1576</TotalTime>
  <Words>394</Words>
  <Application>Microsoft Office PowerPoint</Application>
  <PresentationFormat>مخصص</PresentationFormat>
  <Paragraphs>67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Myriad Hebrew</vt:lpstr>
      <vt:lpstr>Myriad Pro</vt:lpstr>
      <vt:lpstr>Times New Roman</vt:lpstr>
      <vt:lpstr>DAI Istanbul Layout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Miznazi</dc:creator>
  <cp:lastModifiedBy>Lenovo</cp:lastModifiedBy>
  <cp:revision>87</cp:revision>
  <cp:lastPrinted>2017-03-29T08:44:07Z</cp:lastPrinted>
  <dcterms:created xsi:type="dcterms:W3CDTF">2017-03-10T07:11:42Z</dcterms:created>
  <dcterms:modified xsi:type="dcterms:W3CDTF">2018-09-06T07:14:32Z</dcterms:modified>
</cp:coreProperties>
</file>